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72" r:id="rId4"/>
    <p:sldId id="267" r:id="rId5"/>
    <p:sldId id="268" r:id="rId6"/>
    <p:sldId id="269" r:id="rId7"/>
    <p:sldId id="275" r:id="rId8"/>
    <p:sldId id="273" r:id="rId9"/>
    <p:sldId id="270" r:id="rId10"/>
    <p:sldId id="276" r:id="rId11"/>
    <p:sldId id="271" r:id="rId12"/>
    <p:sldId id="274" r:id="rId13"/>
    <p:sldId id="261" r:id="rId1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58E15897-4C9A-4713-9A29-722C367D7877}">
          <p14:sldIdLst>
            <p14:sldId id="256"/>
            <p14:sldId id="257"/>
            <p14:sldId id="272"/>
            <p14:sldId id="267"/>
            <p14:sldId id="268"/>
            <p14:sldId id="269"/>
            <p14:sldId id="275"/>
            <p14:sldId id="273"/>
            <p14:sldId id="270"/>
            <p14:sldId id="276"/>
            <p14:sldId id="271"/>
            <p14:sldId id="274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63F9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31B5DA-225F-42F6-A2BE-A299D452671F}" v="3" dt="2020-05-14T10:18:50.7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B9631B5-78F2-41C9-869B-9F39066F8104}" styleName="Mittlere Formatvorlage 3 - 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781" autoAdjust="0"/>
    <p:restoredTop sz="83556" autoAdjust="0"/>
  </p:normalViewPr>
  <p:slideViewPr>
    <p:cSldViewPr>
      <p:cViewPr varScale="1">
        <p:scale>
          <a:sx n="97" d="100"/>
          <a:sy n="97" d="100"/>
        </p:scale>
        <p:origin x="58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028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1816189-E0C7-4D19-9900-AB0267D791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12C2D5-2350-4C84-9FE5-7AB14BDEE9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ECBB22-6D18-4086-B480-B7B2F525FE4A}" type="datetimeFigureOut">
              <a:rPr lang="de-DE" smtClean="0"/>
              <a:t>01.07.20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DD82B9-37F8-4BDB-8833-D7CB155796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B598A2-BE0A-45EC-B8F8-097670644A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C8E87-EF10-41FC-A1DC-796E97F1EE2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248905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tiff>
</file>

<file path=ppt/media/image11.tiff>
</file>

<file path=ppt/media/image12.png>
</file>

<file path=ppt/media/image13.png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F8072-5BD5-4A87-9004-25C18322E350}" type="datetimeFigureOut">
              <a:rPr lang="de-DE" smtClean="0"/>
              <a:t>01.07.20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E2B82-F335-4FA1-9F3E-398EF8753D2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615714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4355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8647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6"/>
          <p:cNvSpPr>
            <a:spLocks noChangeArrowheads="1"/>
          </p:cNvSpPr>
          <p:nvPr/>
        </p:nvSpPr>
        <p:spPr bwMode="auto">
          <a:xfrm>
            <a:off x="0" y="6381750"/>
            <a:ext cx="9144000" cy="476250"/>
          </a:xfrm>
          <a:prstGeom prst="rect">
            <a:avLst/>
          </a:prstGeom>
          <a:solidFill>
            <a:srgbClr val="70717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BDE1E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r">
              <a:defRPr/>
            </a:pPr>
            <a:endParaRPr lang="de-DE" altLang="de-DE"/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80988"/>
            <a:ext cx="2057400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7" descr="HE_Campusgrid_rgb_144dp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538" y="293688"/>
            <a:ext cx="2786062" cy="2528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18"/>
          <p:cNvSpPr>
            <a:spLocks noChangeArrowheads="1"/>
          </p:cNvSpPr>
          <p:nvPr/>
        </p:nvSpPr>
        <p:spPr bwMode="auto">
          <a:xfrm>
            <a:off x="0" y="909638"/>
            <a:ext cx="9144000" cy="71437"/>
          </a:xfrm>
          <a:prstGeom prst="rect">
            <a:avLst/>
          </a:prstGeom>
          <a:solidFill>
            <a:srgbClr val="707172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BDE1E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r">
              <a:defRPr/>
            </a:pPr>
            <a:endParaRPr lang="de-DE" altLang="de-DE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52413" y="2855913"/>
            <a:ext cx="8059737" cy="874712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de-DE" noProof="0"/>
              <a:t>Mastertitelformat bearbeiten</a:t>
            </a:r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52413" y="3935413"/>
            <a:ext cx="8053387" cy="21574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noProof="0"/>
              <a:t>Master-Untertitelformat bearbeiten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0"/>
          </p:nvPr>
        </p:nvSpPr>
        <p:spPr>
          <a:xfrm>
            <a:off x="252413" y="6496050"/>
            <a:ext cx="8642350" cy="268288"/>
          </a:xfrm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</a:p>
        </p:txBody>
      </p:sp>
    </p:spTree>
    <p:extLst>
      <p:ext uri="{BB962C8B-B14F-4D97-AF65-F5344CB8AC3E}">
        <p14:creationId xmlns:p14="http://schemas.microsoft.com/office/powerpoint/2010/main" val="1510540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50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78613" y="42863"/>
            <a:ext cx="2141537" cy="59563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252413" y="42863"/>
            <a:ext cx="6273800" cy="5956300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636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el und Text über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2413" y="42863"/>
            <a:ext cx="6480175" cy="865187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half" idx="1"/>
          </p:nvPr>
        </p:nvSpPr>
        <p:spPr>
          <a:xfrm>
            <a:off x="252413" y="1125538"/>
            <a:ext cx="8567737" cy="2360612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2413" y="3638550"/>
            <a:ext cx="8567737" cy="2360613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12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82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756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2413" y="1125538"/>
            <a:ext cx="4206875" cy="48736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11688" y="1125538"/>
            <a:ext cx="4208462" cy="48736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50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90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19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321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567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184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7"/>
          <p:cNvSpPr>
            <a:spLocks noChangeArrowheads="1"/>
          </p:cNvSpPr>
          <p:nvPr/>
        </p:nvSpPr>
        <p:spPr bwMode="auto">
          <a:xfrm>
            <a:off x="0" y="6381750"/>
            <a:ext cx="9144000" cy="476250"/>
          </a:xfrm>
          <a:prstGeom prst="rect">
            <a:avLst/>
          </a:prstGeom>
          <a:solidFill>
            <a:srgbClr val="70717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BDE1E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r">
              <a:defRPr/>
            </a:pPr>
            <a:endParaRPr lang="de-DE" altLang="de-DE"/>
          </a:p>
        </p:txBody>
      </p:sp>
      <p:sp>
        <p:nvSpPr>
          <p:cNvPr id="1027" name="Rectangle 9"/>
          <p:cNvSpPr>
            <a:spLocks noChangeArrowheads="1"/>
          </p:cNvSpPr>
          <p:nvPr/>
        </p:nvSpPr>
        <p:spPr bwMode="auto">
          <a:xfrm>
            <a:off x="0" y="909638"/>
            <a:ext cx="9144000" cy="71437"/>
          </a:xfrm>
          <a:prstGeom prst="rect">
            <a:avLst/>
          </a:prstGeom>
          <a:solidFill>
            <a:srgbClr val="707172">
              <a:alpha val="50195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BDE1E4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r">
              <a:defRPr/>
            </a:pPr>
            <a:endParaRPr lang="de-DE" altLang="de-DE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2413" y="42863"/>
            <a:ext cx="6480175" cy="86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2413" y="1125538"/>
            <a:ext cx="8567737" cy="4873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2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52413" y="6438900"/>
            <a:ext cx="8135937" cy="34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  <p:pic>
        <p:nvPicPr>
          <p:cNvPr id="1031" name="Picture 10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1338" y="333375"/>
            <a:ext cx="2047875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Text Box 16"/>
          <p:cNvSpPr txBox="1">
            <a:spLocks noChangeArrowheads="1"/>
          </p:cNvSpPr>
          <p:nvPr/>
        </p:nvSpPr>
        <p:spPr bwMode="auto">
          <a:xfrm>
            <a:off x="8532813" y="6459538"/>
            <a:ext cx="342900" cy="33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/>
          <a:lstStyle>
            <a:lvl1pPr algn="r"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 algn="r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 algn="r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 algn="r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 algn="r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algn="ctr" eaLnBrk="1" hangingPunct="1"/>
            <a:fld id="{F67423B5-AFBE-44FC-8B63-E9375FA90EF9}" type="slidenum">
              <a:rPr lang="en-US" altLang="de-DE" sz="1400">
                <a:solidFill>
                  <a:schemeClr val="bg1"/>
                </a:solidFill>
                <a:latin typeface="Arial" charset="0"/>
                <a:cs typeface="Arial" charset="0"/>
                <a:sym typeface="Arial" charset="0"/>
              </a:rPr>
              <a:pPr algn="ctr" eaLnBrk="1" hangingPunct="1"/>
              <a:t>‹Nr.›</a:t>
            </a:fld>
            <a:endParaRPr lang="en-US" altLang="de-DE" sz="1400">
              <a:solidFill>
                <a:schemeClr val="bg1"/>
              </a:solidFill>
              <a:latin typeface="Arial" charset="0"/>
              <a:cs typeface="Arial" charset="0"/>
              <a:sym typeface="Arial" charset="0"/>
            </a:endParaRPr>
          </a:p>
        </p:txBody>
      </p:sp>
      <p:sp>
        <p:nvSpPr>
          <p:cNvPr id="1033" name="Text Box 18"/>
          <p:cNvSpPr txBox="1">
            <a:spLocks noChangeArrowheads="1"/>
          </p:cNvSpPr>
          <p:nvPr/>
        </p:nvSpPr>
        <p:spPr bwMode="auto">
          <a:xfrm>
            <a:off x="1547813" y="3644900"/>
            <a:ext cx="26638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753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D40032"/>
        </a:buClr>
        <a:buFont typeface="Verdana" pitchFamily="34" charset="0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465138" indent="-28575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Verdana" pitchFamily="34" charset="0"/>
        <a:buChar char="»"/>
        <a:defRPr sz="2000">
          <a:solidFill>
            <a:schemeClr val="tx1"/>
          </a:solidFill>
          <a:latin typeface="+mn-lt"/>
        </a:defRPr>
      </a:lvl2pPr>
      <a:lvl3pPr marL="873125" indent="-228600" algn="l" rtl="0" eaLnBrk="0" fontAlgn="base" hangingPunct="0">
        <a:spcBef>
          <a:spcPct val="20000"/>
        </a:spcBef>
        <a:spcAft>
          <a:spcPct val="0"/>
        </a:spcAft>
        <a:buClr>
          <a:srgbClr val="D40032"/>
        </a:buClr>
        <a:buFont typeface="Verdana" pitchFamily="34" charset="0"/>
        <a:buChar char="»"/>
        <a:defRPr>
          <a:solidFill>
            <a:schemeClr val="tx1"/>
          </a:solidFill>
          <a:latin typeface="+mn-lt"/>
        </a:defRPr>
      </a:lvl3pPr>
      <a:lvl4pPr marL="1311275" indent="-228600" algn="l" rtl="0" eaLnBrk="0" fontAlgn="base" hangingPunct="0">
        <a:spcBef>
          <a:spcPct val="20000"/>
        </a:spcBef>
        <a:spcAft>
          <a:spcPct val="0"/>
        </a:spcAft>
        <a:buClr>
          <a:srgbClr val="D40032"/>
        </a:buClr>
        <a:buFont typeface="Verdana" pitchFamily="34" charset="0"/>
        <a:buChar char="»"/>
        <a:defRPr sz="1600">
          <a:solidFill>
            <a:schemeClr val="tx1"/>
          </a:solidFill>
          <a:latin typeface="+mn-lt"/>
        </a:defRPr>
      </a:lvl4pPr>
      <a:lvl5pPr marL="1719263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Verdana" pitchFamily="34" charset="0"/>
        <a:buChar char="»"/>
        <a:defRPr sz="1600">
          <a:solidFill>
            <a:schemeClr val="tx1"/>
          </a:solidFill>
          <a:latin typeface="+mn-lt"/>
        </a:defRPr>
      </a:lvl5pPr>
      <a:lvl6pPr marL="2176463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Verdana" pitchFamily="34" charset="0"/>
        <a:buChar char="»"/>
        <a:defRPr sz="1600">
          <a:solidFill>
            <a:schemeClr val="tx1"/>
          </a:solidFill>
          <a:latin typeface="+mn-lt"/>
        </a:defRPr>
      </a:lvl6pPr>
      <a:lvl7pPr marL="2633663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Verdana" pitchFamily="34" charset="0"/>
        <a:buChar char="»"/>
        <a:defRPr sz="1600">
          <a:solidFill>
            <a:schemeClr val="tx1"/>
          </a:solidFill>
          <a:latin typeface="+mn-lt"/>
        </a:defRPr>
      </a:lvl7pPr>
      <a:lvl8pPr marL="3090863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Verdana" pitchFamily="34" charset="0"/>
        <a:buChar char="»"/>
        <a:defRPr sz="1600">
          <a:solidFill>
            <a:schemeClr val="tx1"/>
          </a:solidFill>
          <a:latin typeface="+mn-lt"/>
        </a:defRPr>
      </a:lvl8pPr>
      <a:lvl9pPr marL="3548063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Verdana" pitchFamily="34" charset="0"/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2663" y="1340768"/>
            <a:ext cx="8059737" cy="874712"/>
          </a:xfrm>
        </p:spPr>
        <p:txBody>
          <a:bodyPr/>
          <a:lstStyle/>
          <a:p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work</a:t>
            </a: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 – Status Report</a:t>
            </a:r>
            <a:b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Suspension Modelling</a:t>
            </a:r>
            <a:b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2339752" y="4783612"/>
            <a:ext cx="21602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accent3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https://www.betsautos.co.uk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1700679" y="5127404"/>
            <a:ext cx="58506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Saraschandran Kottakalam</a:t>
            </a:r>
            <a:r>
              <a:rPr lang="de-DE" dirty="0"/>
              <a:t>		762238</a:t>
            </a:r>
          </a:p>
          <a:p>
            <a:r>
              <a:rPr lang="de-DE" b="1" dirty="0"/>
              <a:t>Amit Pandit</a:t>
            </a:r>
            <a:r>
              <a:rPr lang="de-DE" dirty="0"/>
              <a:t>				762243</a:t>
            </a:r>
          </a:p>
          <a:p>
            <a:r>
              <a:rPr lang="de-DE" b="1" dirty="0"/>
              <a:t>Stevano Nifuata Zagoto</a:t>
            </a:r>
            <a:r>
              <a:rPr lang="de-DE" dirty="0"/>
              <a:t>		762182</a:t>
            </a:r>
          </a:p>
        </p:txBody>
      </p:sp>
      <p:pic>
        <p:nvPicPr>
          <p:cNvPr id="1026" name="Picture 2" descr="5 Signs Your Suspension Needs Repai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3717" y="2313346"/>
            <a:ext cx="4364576" cy="245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Hochschule Esslingen                          Kottakalam, Pandit, Zagoto</a:t>
            </a:r>
          </a:p>
        </p:txBody>
      </p:sp>
    </p:spTree>
    <p:extLst>
      <p:ext uri="{BB962C8B-B14F-4D97-AF65-F5344CB8AC3E}">
        <p14:creationId xmlns:p14="http://schemas.microsoft.com/office/powerpoint/2010/main" val="21828807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E36716-877A-1642-BDDB-C04DCCCBE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Matlab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graph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0E62955-1517-6149-A1DA-1AB4CAF5D0D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F96B8BB-E172-6244-A51B-1FA918E05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3" y="1157302"/>
            <a:ext cx="8716345" cy="454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6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5C2430-641B-604C-8D7B-AE190DACD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Chamber</a:t>
            </a:r>
            <a:r>
              <a:rPr lang="de-DE" dirty="0"/>
              <a:t> angle </a:t>
            </a:r>
            <a:r>
              <a:rPr lang="de-DE" dirty="0" err="1"/>
              <a:t>comparison</a:t>
            </a:r>
            <a:r>
              <a:rPr lang="de-DE" dirty="0"/>
              <a:t> (Lotus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Matlab</a:t>
            </a:r>
            <a:r>
              <a:rPr lang="de-DE" dirty="0"/>
              <a:t>)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B7EAEA5-1F41-274A-8E24-1F6FC848179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2CE741A-BFDB-5E41-825C-3F9E5C976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1184275"/>
            <a:ext cx="59182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898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66D6D9-B286-6444-A96F-BCC2F6E94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Further Actions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CADC51-57AB-C041-AA47-0785139E4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experimental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matlab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/>
              <a:t>Prepare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tyre</a:t>
            </a:r>
            <a:r>
              <a:rPr lang="de-DE" dirty="0"/>
              <a:t> </a:t>
            </a:r>
            <a:r>
              <a:rPr lang="de-DE" dirty="0" err="1"/>
              <a:t>contact</a:t>
            </a:r>
            <a:r>
              <a:rPr lang="de-DE" dirty="0"/>
              <a:t> </a:t>
            </a:r>
            <a:r>
              <a:rPr lang="de-DE" dirty="0" err="1"/>
              <a:t>patch</a:t>
            </a:r>
            <a:r>
              <a:rPr lang="de-DE" dirty="0"/>
              <a:t> (</a:t>
            </a:r>
            <a:r>
              <a:rPr lang="de-DE" dirty="0" err="1"/>
              <a:t>magic</a:t>
            </a:r>
            <a:r>
              <a:rPr lang="de-DE" dirty="0"/>
              <a:t> </a:t>
            </a:r>
            <a:r>
              <a:rPr lang="de-DE" dirty="0" err="1"/>
              <a:t>formula</a:t>
            </a:r>
            <a:r>
              <a:rPr lang="de-DE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/>
              <a:t>Provide</a:t>
            </a:r>
            <a:r>
              <a:rPr lang="de-DE" dirty="0"/>
              <a:t> </a:t>
            </a:r>
            <a:r>
              <a:rPr lang="de-DE" dirty="0" err="1"/>
              <a:t>torque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rear</a:t>
            </a:r>
            <a:r>
              <a:rPr lang="de-DE" dirty="0"/>
              <a:t> </a:t>
            </a:r>
            <a:r>
              <a:rPr lang="de-DE" dirty="0" err="1"/>
              <a:t>wheel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straight</a:t>
            </a:r>
            <a:r>
              <a:rPr lang="de-DE" dirty="0"/>
              <a:t> </a:t>
            </a:r>
            <a:r>
              <a:rPr lang="de-DE" dirty="0" err="1"/>
              <a:t>path</a:t>
            </a:r>
            <a:endParaRPr lang="de-DE" dirty="0"/>
          </a:p>
          <a:p>
            <a:pPr marL="0" indent="0"/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131C7D5-DCB0-A044-829F-4EE770CD4E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131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Thank you for your attention!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</a:p>
        </p:txBody>
      </p:sp>
    </p:spTree>
    <p:extLst>
      <p:ext uri="{BB962C8B-B14F-4D97-AF65-F5344CB8AC3E}">
        <p14:creationId xmlns:p14="http://schemas.microsoft.com/office/powerpoint/2010/main" val="3467877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Structure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err="1"/>
              <a:t>Vehicle</a:t>
            </a:r>
            <a:r>
              <a:rPr lang="de-DE" dirty="0"/>
              <a:t> </a:t>
            </a:r>
            <a:r>
              <a:rPr lang="de-DE" dirty="0" err="1"/>
              <a:t>specifications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Input </a:t>
            </a:r>
            <a:r>
              <a:rPr lang="de-DE" dirty="0" err="1"/>
              <a:t>data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Model on </a:t>
            </a:r>
            <a:r>
              <a:rPr lang="de-DE" dirty="0" err="1"/>
              <a:t>Matlab</a:t>
            </a:r>
            <a:r>
              <a:rPr lang="de-DE" dirty="0"/>
              <a:t> </a:t>
            </a:r>
            <a:r>
              <a:rPr lang="de-DE" dirty="0" err="1"/>
              <a:t>Simscape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Model on Lotus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/>
              <a:t>Chamber</a:t>
            </a:r>
            <a:r>
              <a:rPr lang="de-DE" dirty="0"/>
              <a:t> angle </a:t>
            </a:r>
            <a:r>
              <a:rPr lang="de-DE" dirty="0" err="1"/>
              <a:t>comparison</a:t>
            </a:r>
            <a:r>
              <a:rPr lang="de-DE" dirty="0"/>
              <a:t> (Lotus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Simscape</a:t>
            </a:r>
            <a:r>
              <a:rPr lang="de-DE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Further </a:t>
            </a:r>
            <a:r>
              <a:rPr lang="de-DE" dirty="0" err="1"/>
              <a:t>actions</a:t>
            </a:r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651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C07DA6-EB63-8F44-9083-260F78CB0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Vehicle</a:t>
            </a:r>
            <a:r>
              <a:rPr lang="de-DE" dirty="0"/>
              <a:t> </a:t>
            </a:r>
            <a:r>
              <a:rPr lang="de-DE" dirty="0" err="1"/>
              <a:t>Specifications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84AFEC-DBC3-FA4C-AD61-CA27F2F41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itchFamily="34" charset="0"/>
              <a:buChar char="o"/>
            </a:pPr>
            <a:r>
              <a:rPr lang="de-DE" dirty="0" err="1">
                <a:latin typeface="Calibri"/>
                <a:ea typeface="Verdana"/>
                <a:cs typeface="Calibri"/>
              </a:rPr>
              <a:t>Vehicle</a:t>
            </a:r>
            <a:r>
              <a:rPr lang="de-DE" dirty="0">
                <a:latin typeface="Calibri"/>
                <a:ea typeface="Verdana"/>
                <a:cs typeface="Calibri"/>
              </a:rPr>
              <a:t> </a:t>
            </a:r>
            <a:r>
              <a:rPr lang="de-DE" dirty="0" err="1">
                <a:latin typeface="Calibri"/>
                <a:ea typeface="Verdana"/>
                <a:cs typeface="Calibri"/>
              </a:rPr>
              <a:t>geometry</a:t>
            </a:r>
            <a:r>
              <a:rPr lang="de-DE" dirty="0">
                <a:latin typeface="Calibri"/>
                <a:ea typeface="Verdana"/>
                <a:cs typeface="Calibri"/>
              </a:rPr>
              <a:t> - </a:t>
            </a:r>
            <a:r>
              <a:rPr lang="de-DE" dirty="0" err="1">
                <a:latin typeface="Calibri"/>
                <a:ea typeface="Verdana"/>
                <a:cs typeface="Calibri"/>
              </a:rPr>
              <a:t>assumed</a:t>
            </a:r>
            <a:r>
              <a:rPr lang="de-DE" dirty="0">
                <a:latin typeface="Calibri"/>
                <a:ea typeface="Verdana"/>
                <a:cs typeface="Calibri"/>
              </a:rPr>
              <a:t> (total </a:t>
            </a:r>
            <a:r>
              <a:rPr lang="de-DE" dirty="0" err="1">
                <a:latin typeface="Calibri"/>
                <a:ea typeface="Verdana"/>
                <a:cs typeface="Calibri"/>
              </a:rPr>
              <a:t>weight</a:t>
            </a:r>
            <a:r>
              <a:rPr lang="de-DE" dirty="0">
                <a:latin typeface="Calibri"/>
                <a:ea typeface="Verdana"/>
                <a:cs typeface="Calibri"/>
              </a:rPr>
              <a:t>, </a:t>
            </a:r>
            <a:r>
              <a:rPr lang="de-DE" dirty="0" err="1">
                <a:latin typeface="Calibri"/>
                <a:ea typeface="Verdana"/>
                <a:cs typeface="Calibri"/>
              </a:rPr>
              <a:t>moment</a:t>
            </a:r>
            <a:r>
              <a:rPr lang="de-DE" dirty="0">
                <a:latin typeface="Calibri"/>
                <a:ea typeface="Verdana"/>
                <a:cs typeface="Calibri"/>
              </a:rPr>
              <a:t> </a:t>
            </a:r>
            <a:r>
              <a:rPr lang="de-DE" dirty="0" err="1">
                <a:latin typeface="Calibri"/>
                <a:ea typeface="Verdana"/>
                <a:cs typeface="Calibri"/>
              </a:rPr>
              <a:t>of</a:t>
            </a:r>
            <a:r>
              <a:rPr lang="de-DE" dirty="0">
                <a:latin typeface="Calibri"/>
                <a:ea typeface="Verdana"/>
                <a:cs typeface="Calibri"/>
              </a:rPr>
              <a:t> </a:t>
            </a:r>
            <a:r>
              <a:rPr lang="de-DE" dirty="0" err="1">
                <a:latin typeface="Calibri"/>
                <a:ea typeface="Verdana"/>
                <a:cs typeface="Calibri"/>
              </a:rPr>
              <a:t>inertia</a:t>
            </a:r>
            <a:r>
              <a:rPr lang="de-DE" dirty="0">
                <a:latin typeface="Calibri"/>
                <a:ea typeface="Verdana"/>
                <a:cs typeface="Calibri"/>
              </a:rPr>
              <a:t>, etc.)</a:t>
            </a:r>
          </a:p>
          <a:p>
            <a:pPr>
              <a:buFont typeface="Courier New" pitchFamily="34" charset="0"/>
              <a:buChar char="o"/>
            </a:pPr>
            <a:r>
              <a:rPr lang="de-DE" dirty="0" err="1">
                <a:latin typeface="Calibri"/>
                <a:ea typeface="Verdana"/>
                <a:cs typeface="Calibri"/>
              </a:rPr>
              <a:t>Kinematic</a:t>
            </a:r>
            <a:r>
              <a:rPr lang="de-DE" dirty="0">
                <a:latin typeface="Calibri"/>
                <a:ea typeface="Verdana"/>
                <a:cs typeface="Calibri"/>
              </a:rPr>
              <a:t> </a:t>
            </a:r>
            <a:r>
              <a:rPr lang="de-DE" dirty="0" err="1">
                <a:latin typeface="Calibri"/>
                <a:ea typeface="Verdana"/>
                <a:cs typeface="Calibri"/>
              </a:rPr>
              <a:t>points</a:t>
            </a:r>
            <a:r>
              <a:rPr lang="de-DE" dirty="0">
                <a:latin typeface="Calibri"/>
                <a:ea typeface="Verdana"/>
                <a:cs typeface="Calibri"/>
              </a:rPr>
              <a:t>  - </a:t>
            </a:r>
            <a:r>
              <a:rPr lang="de-DE" dirty="0" err="1">
                <a:latin typeface="Calibri"/>
                <a:ea typeface="Verdana"/>
                <a:cs typeface="Calibri"/>
              </a:rPr>
              <a:t>obtained</a:t>
            </a:r>
            <a:r>
              <a:rPr lang="de-DE" dirty="0">
                <a:latin typeface="Calibri"/>
                <a:ea typeface="Verdana"/>
                <a:cs typeface="Calibri"/>
              </a:rPr>
              <a:t> </a:t>
            </a:r>
            <a:r>
              <a:rPr lang="de-DE" dirty="0" err="1">
                <a:latin typeface="Calibri"/>
                <a:ea typeface="Verdana"/>
                <a:cs typeface="Calibri"/>
              </a:rPr>
              <a:t>from</a:t>
            </a:r>
            <a:r>
              <a:rPr lang="de-DE" dirty="0">
                <a:latin typeface="Calibri"/>
                <a:ea typeface="Verdana"/>
                <a:cs typeface="Calibri"/>
              </a:rPr>
              <a:t> Rennstall</a:t>
            </a:r>
          </a:p>
          <a:p>
            <a:pPr>
              <a:buFont typeface="Courier New" pitchFamily="34" charset="0"/>
              <a:buChar char="o"/>
            </a:pPr>
            <a:r>
              <a:rPr lang="de-DE" dirty="0">
                <a:latin typeface="Calibri"/>
                <a:ea typeface="Verdana"/>
                <a:cs typeface="Calibri"/>
              </a:rPr>
              <a:t>Suspension </a:t>
            </a:r>
            <a:r>
              <a:rPr lang="de-DE" dirty="0" err="1">
                <a:latin typeface="Calibri"/>
                <a:ea typeface="Verdana"/>
                <a:cs typeface="Calibri"/>
              </a:rPr>
              <a:t>system</a:t>
            </a:r>
            <a:r>
              <a:rPr lang="de-DE" dirty="0">
                <a:latin typeface="Calibri"/>
                <a:ea typeface="Verdana"/>
                <a:cs typeface="Calibri"/>
              </a:rPr>
              <a:t> - Double A-Arm </a:t>
            </a:r>
            <a:r>
              <a:rPr lang="de-DE" dirty="0" err="1">
                <a:latin typeface="Calibri"/>
                <a:ea typeface="Verdana"/>
                <a:cs typeface="Calibri"/>
              </a:rPr>
              <a:t>suspensions</a:t>
            </a:r>
            <a:r>
              <a:rPr lang="de-DE" dirty="0">
                <a:latin typeface="Calibri"/>
                <a:ea typeface="Verdana"/>
                <a:cs typeface="Calibri"/>
              </a:rPr>
              <a:t> in </a:t>
            </a:r>
            <a:r>
              <a:rPr lang="de-DE" dirty="0" err="1">
                <a:latin typeface="Calibri"/>
                <a:ea typeface="Verdana"/>
                <a:cs typeface="Calibri"/>
              </a:rPr>
              <a:t>the</a:t>
            </a:r>
            <a:r>
              <a:rPr lang="de-DE" dirty="0">
                <a:latin typeface="Calibri"/>
                <a:ea typeface="Verdana"/>
                <a:cs typeface="Calibri"/>
              </a:rPr>
              <a:t> front </a:t>
            </a:r>
            <a:r>
              <a:rPr lang="de-DE" dirty="0" err="1">
                <a:latin typeface="Calibri"/>
                <a:ea typeface="Verdana"/>
                <a:cs typeface="Calibri"/>
              </a:rPr>
              <a:t>and</a:t>
            </a:r>
            <a:r>
              <a:rPr lang="de-DE" dirty="0">
                <a:latin typeface="Calibri"/>
                <a:ea typeface="Verdana"/>
                <a:cs typeface="Calibri"/>
              </a:rPr>
              <a:t> </a:t>
            </a:r>
            <a:r>
              <a:rPr lang="de-DE" dirty="0" err="1">
                <a:latin typeface="Calibri"/>
                <a:ea typeface="Verdana"/>
                <a:cs typeface="Calibri"/>
              </a:rPr>
              <a:t>rear</a:t>
            </a:r>
            <a:endParaRPr lang="de-DE" dirty="0">
              <a:latin typeface="Calibri"/>
              <a:ea typeface="Verdana"/>
              <a:cs typeface="Calibri"/>
            </a:endParaRPr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F969942-C38E-044F-9259-C7A99F1689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E193433-8575-1E40-924F-1BC9F2BC3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124" y="2492896"/>
            <a:ext cx="5073751" cy="339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40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1560E3-C94B-794F-B75E-999D8AA19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Input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5FFF08-2E49-B44E-8C32-139DE4337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000" dirty="0" err="1"/>
              <a:t>Kinematic</a:t>
            </a:r>
            <a:r>
              <a:rPr lang="de-DE" sz="2000" dirty="0"/>
              <a:t> </a:t>
            </a:r>
            <a:r>
              <a:rPr lang="de-DE" sz="2000" dirty="0" err="1"/>
              <a:t>points</a:t>
            </a:r>
            <a:r>
              <a:rPr lang="de-DE" sz="2000" dirty="0"/>
              <a:t> </a:t>
            </a:r>
            <a:r>
              <a:rPr lang="de-DE" sz="2000" dirty="0">
                <a:sym typeface="Wingdings" pitchFamily="2" charset="2"/>
              </a:rPr>
              <a:t> </a:t>
            </a:r>
            <a:r>
              <a:rPr lang="de-DE" sz="2000" dirty="0" err="1">
                <a:sym typeface="Wingdings" pitchFamily="2" charset="2"/>
              </a:rPr>
              <a:t>provided</a:t>
            </a:r>
            <a:r>
              <a:rPr lang="de-DE" sz="2000" dirty="0">
                <a:sym typeface="Wingdings" pitchFamily="2" charset="2"/>
              </a:rPr>
              <a:t> </a:t>
            </a:r>
            <a:r>
              <a:rPr lang="de-DE" sz="2000" dirty="0" err="1">
                <a:sym typeface="Wingdings" pitchFamily="2" charset="2"/>
              </a:rPr>
              <a:t>by</a:t>
            </a:r>
            <a:r>
              <a:rPr lang="de-DE" sz="2000" dirty="0">
                <a:sym typeface="Wingdings" pitchFamily="2" charset="2"/>
              </a:rPr>
              <a:t> Rennstall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000" dirty="0">
              <a:sym typeface="Wingdings" pitchFamily="2" charset="2"/>
            </a:endParaRPr>
          </a:p>
          <a:p>
            <a:pPr algn="r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D4DA3CA-6C38-FF4D-868D-83D3C675F7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Hochschule Esslingen                                        </a:t>
            </a:r>
            <a:r>
              <a:rPr lang="de-DE" dirty="0" err="1"/>
              <a:t>Kottakalam</a:t>
            </a:r>
            <a:r>
              <a:rPr lang="de-DE" dirty="0"/>
              <a:t>, Pandit, </a:t>
            </a:r>
            <a:r>
              <a:rPr lang="de-DE" dirty="0" err="1"/>
              <a:t>Zagoto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169D715-8718-4E4C-B74F-B05819E42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00" y="1665037"/>
            <a:ext cx="4104134" cy="273936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BB3D654-727B-4B45-BDAB-65739C508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556792"/>
            <a:ext cx="4254790" cy="295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748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8D7232-217B-A041-956D-802E249C1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000" dirty="0" err="1"/>
              <a:t>Matlab</a:t>
            </a:r>
            <a:r>
              <a:rPr lang="de-DE" sz="2000" dirty="0"/>
              <a:t> - </a:t>
            </a:r>
            <a:r>
              <a:rPr lang="de-DE" sz="2000" dirty="0" err="1"/>
              <a:t>Vehicle</a:t>
            </a:r>
            <a:r>
              <a:rPr lang="de-DE" sz="2000" dirty="0"/>
              <a:t> Parameter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5B85F79-D412-674D-9BCD-AB0982D0C5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5738" y="1715835"/>
            <a:ext cx="2328483" cy="3485915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F40946C-E01F-DC47-A4B4-6DB5870AD28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37971CB-670A-864C-BB50-738554276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072" y="1715835"/>
            <a:ext cx="2328483" cy="348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849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575BB3-5AA6-7F48-944C-6592651BC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Matlab</a:t>
            </a:r>
            <a:r>
              <a:rPr lang="de-DE" dirty="0"/>
              <a:t> Simulink Blocks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9FA5715-7E18-414E-9FE9-F5B1E1B349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BD40717-6473-A941-AF9C-52B475998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8" y="1555750"/>
            <a:ext cx="9063064" cy="4177506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E5CE3F9-2FF5-DD4D-BDD1-ED7CDF8AE2E1}"/>
              </a:ext>
            </a:extLst>
          </p:cNvPr>
          <p:cNvSpPr/>
          <p:nvPr/>
        </p:nvSpPr>
        <p:spPr bwMode="auto">
          <a:xfrm>
            <a:off x="2627784" y="2636912"/>
            <a:ext cx="2376264" cy="1224136"/>
          </a:xfrm>
          <a:prstGeom prst="rect">
            <a:avLst/>
          </a:prstGeom>
          <a:solidFill>
            <a:schemeClr val="accent1">
              <a:alpha val="39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Front </a:t>
            </a:r>
            <a:r>
              <a:rPr kumimoji="0" 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left</a:t>
            </a:r>
            <a:r>
              <a:rPr kumimoji="0" lang="de-DE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 </a:t>
            </a:r>
            <a:r>
              <a:rPr kumimoji="0" lang="de-DE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wheel</a:t>
            </a:r>
            <a:endParaRPr kumimoji="0" lang="de-DE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020D10F-7075-C748-B555-A814846CA33F}"/>
              </a:ext>
            </a:extLst>
          </p:cNvPr>
          <p:cNvSpPr/>
          <p:nvPr/>
        </p:nvSpPr>
        <p:spPr bwMode="auto">
          <a:xfrm>
            <a:off x="2627784" y="4078114"/>
            <a:ext cx="2376264" cy="1224136"/>
          </a:xfrm>
          <a:prstGeom prst="rect">
            <a:avLst/>
          </a:prstGeom>
          <a:solidFill>
            <a:schemeClr val="accent1">
              <a:alpha val="36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dirty="0">
                <a:latin typeface="Verdana" pitchFamily="34" charset="0"/>
              </a:rPr>
              <a:t>Front </a:t>
            </a:r>
            <a:r>
              <a:rPr lang="de-DE" dirty="0" err="1">
                <a:latin typeface="Verdana" pitchFamily="34" charset="0"/>
              </a:rPr>
              <a:t>right</a:t>
            </a:r>
            <a:r>
              <a:rPr lang="de-DE" dirty="0">
                <a:latin typeface="Verdana" pitchFamily="34" charset="0"/>
              </a:rPr>
              <a:t> </a:t>
            </a:r>
            <a:r>
              <a:rPr lang="de-DE" dirty="0" err="1">
                <a:latin typeface="Verdana" pitchFamily="34" charset="0"/>
              </a:rPr>
              <a:t>wheel</a:t>
            </a:r>
            <a:endParaRPr lang="de-DE" dirty="0">
              <a:latin typeface="Verdana" pitchFamily="34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29813F2-594C-2649-B5CC-0596E005254C}"/>
              </a:ext>
            </a:extLst>
          </p:cNvPr>
          <p:cNvSpPr/>
          <p:nvPr/>
        </p:nvSpPr>
        <p:spPr bwMode="auto">
          <a:xfrm>
            <a:off x="5148064" y="2636912"/>
            <a:ext cx="2088232" cy="1224136"/>
          </a:xfrm>
          <a:prstGeom prst="rect">
            <a:avLst/>
          </a:prstGeom>
          <a:solidFill>
            <a:schemeClr val="accent1"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dirty="0" err="1">
                <a:latin typeface="Verdana" pitchFamily="34" charset="0"/>
              </a:rPr>
              <a:t>Rear</a:t>
            </a:r>
            <a:r>
              <a:rPr lang="de-DE" dirty="0">
                <a:latin typeface="Verdana" pitchFamily="34" charset="0"/>
              </a:rPr>
              <a:t> </a:t>
            </a:r>
            <a:r>
              <a:rPr lang="de-DE" dirty="0" err="1">
                <a:latin typeface="Verdana" pitchFamily="34" charset="0"/>
              </a:rPr>
              <a:t>left</a:t>
            </a:r>
            <a:r>
              <a:rPr lang="de-DE" dirty="0">
                <a:latin typeface="Verdana" pitchFamily="34" charset="0"/>
              </a:rPr>
              <a:t> </a:t>
            </a:r>
            <a:r>
              <a:rPr lang="de-DE" dirty="0" err="1">
                <a:latin typeface="Verdana" pitchFamily="34" charset="0"/>
              </a:rPr>
              <a:t>wheel</a:t>
            </a:r>
            <a:endParaRPr lang="de-DE" dirty="0">
              <a:latin typeface="Verdana" pitchFamily="34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E627C48-1B25-4D43-8D6B-6DC261B8806A}"/>
              </a:ext>
            </a:extLst>
          </p:cNvPr>
          <p:cNvSpPr/>
          <p:nvPr/>
        </p:nvSpPr>
        <p:spPr bwMode="auto">
          <a:xfrm>
            <a:off x="5148064" y="4078114"/>
            <a:ext cx="2088232" cy="1224136"/>
          </a:xfrm>
          <a:prstGeom prst="rect">
            <a:avLst/>
          </a:prstGeom>
          <a:solidFill>
            <a:schemeClr val="accent1"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sz="1600" dirty="0" err="1">
                <a:latin typeface="Verdana" pitchFamily="34" charset="0"/>
              </a:rPr>
              <a:t>Rear</a:t>
            </a:r>
            <a:r>
              <a:rPr lang="de-DE" sz="1600" dirty="0">
                <a:latin typeface="Verdana" pitchFamily="34" charset="0"/>
              </a:rPr>
              <a:t> </a:t>
            </a:r>
            <a:r>
              <a:rPr lang="de-DE" sz="1600" dirty="0" err="1">
                <a:latin typeface="Verdana" pitchFamily="34" charset="0"/>
              </a:rPr>
              <a:t>left</a:t>
            </a:r>
            <a:r>
              <a:rPr lang="de-DE" sz="1600" dirty="0">
                <a:latin typeface="Verdana" pitchFamily="34" charset="0"/>
              </a:rPr>
              <a:t> </a:t>
            </a:r>
            <a:r>
              <a:rPr lang="de-DE" sz="1600" dirty="0" err="1">
                <a:latin typeface="Verdana" pitchFamily="34" charset="0"/>
              </a:rPr>
              <a:t>wheel</a:t>
            </a:r>
            <a:endParaRPr lang="de-DE" sz="1600" dirty="0">
              <a:latin typeface="Verdana" pitchFamily="3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987026D-D88E-A64B-B7E5-8DCC391F3C12}"/>
              </a:ext>
            </a:extLst>
          </p:cNvPr>
          <p:cNvSpPr/>
          <p:nvPr/>
        </p:nvSpPr>
        <p:spPr bwMode="auto">
          <a:xfrm>
            <a:off x="109452" y="1652414"/>
            <a:ext cx="1942268" cy="1224136"/>
          </a:xfrm>
          <a:prstGeom prst="rect">
            <a:avLst/>
          </a:prstGeom>
          <a:solidFill>
            <a:schemeClr val="accent1"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dirty="0" err="1">
                <a:latin typeface="Verdana" pitchFamily="34" charset="0"/>
              </a:rPr>
              <a:t>Steering</a:t>
            </a:r>
            <a:endParaRPr lang="de-DE" dirty="0"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86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44DA44-96C6-9F4E-B3A8-EB9CE4497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Front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wheel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185168C-56F0-0548-9A49-352D950B82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5558" y="1484784"/>
            <a:ext cx="6912883" cy="4293964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68925C5-C2D0-BF4E-B326-EF5A2E89A56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05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B3C15D-FAAB-324C-A48B-CE7827BFB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Matlab</a:t>
            </a:r>
            <a:r>
              <a:rPr lang="de-DE" dirty="0"/>
              <a:t> Simulink </a:t>
            </a:r>
            <a:r>
              <a:rPr lang="de-DE" dirty="0" err="1"/>
              <a:t>Result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B714C27-A149-B146-950A-E0850C620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body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fixed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ground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moved</a:t>
            </a:r>
            <a:r>
              <a:rPr lang="de-DE" dirty="0"/>
              <a:t> </a:t>
            </a:r>
            <a:r>
              <a:rPr lang="de-DE" dirty="0" err="1"/>
              <a:t>upwards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analyse</a:t>
            </a:r>
            <a:r>
              <a:rPr lang="de-DE" dirty="0"/>
              <a:t> </a:t>
            </a:r>
            <a:r>
              <a:rPr lang="de-DE" dirty="0" err="1"/>
              <a:t>bump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droop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C8590C3-EC54-2444-9965-36B780922D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  <p:pic>
        <p:nvPicPr>
          <p:cNvPr id="6" name="front_view.mp4" descr="front_view.mp4">
            <a:hlinkClick r:id="" action="ppaction://media"/>
            <a:extLst>
              <a:ext uri="{FF2B5EF4-FFF2-40B4-BE49-F238E27FC236}">
                <a16:creationId xmlns:a16="http://schemas.microsoft.com/office/drawing/2014/main" id="{05B1DA92-AA05-1E41-9DD9-1A88E6D78E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8051" y="1915245"/>
            <a:ext cx="7260299" cy="408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8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578D6A-A347-1E44-889B-48502FE37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Lotus </a:t>
            </a:r>
            <a:r>
              <a:rPr lang="de-DE" dirty="0" err="1"/>
              <a:t>result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B210E17-5869-4E45-9A46-F5AFB75648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Hochschule Esslingen                                        Kottakalam, Pandit, Zagoto</a:t>
            </a:r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DE35C90-DCF9-F14B-AF4B-7B3AC7475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5575"/>
            <a:ext cx="9144000" cy="400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71914"/>
      </p:ext>
    </p:extLst>
  </p:cSld>
  <p:clrMapOvr>
    <a:masterClrMapping/>
  </p:clrMapOvr>
</p:sld>
</file>

<file path=ppt/theme/theme1.xml><?xml version="1.0" encoding="utf-8"?>
<a:theme xmlns:a="http://schemas.openxmlformats.org/drawingml/2006/main" name="HE_PPT_Master leu V2-5">
  <a:themeElements>
    <a:clrScheme name="HE_PPT_Master leu V2-5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HE_PPT_Master leu V2-5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HE_PPT_Master leu V2-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_PPT_Master leu V2-5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_PPT_Master leu V2-5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_PPT_Master leu V2-5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_PPT_Master leu V2-5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HE_PPT_Master leu V2-5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E_PPT_Master leu V2-5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E_PPT_Master leu V2-5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E_PPT_Master leu V2-5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E_PPT_Master leu V2-5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E_PPT_Master leu V2-5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HE_PPT_Master leu V2-5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282</Words>
  <Application>Microsoft Macintosh PowerPoint</Application>
  <PresentationFormat>Bildschirmpräsentation (4:3)</PresentationFormat>
  <Paragraphs>50</Paragraphs>
  <Slides>13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Courier New</vt:lpstr>
      <vt:lpstr>Verdana</vt:lpstr>
      <vt:lpstr>HE_PPT_Master leu V2-5</vt:lpstr>
      <vt:lpstr>Project work – Status Report  Suspension Modelling </vt:lpstr>
      <vt:lpstr>Structure</vt:lpstr>
      <vt:lpstr>Vehicle Specifications</vt:lpstr>
      <vt:lpstr>Input Data</vt:lpstr>
      <vt:lpstr>Matlab - Vehicle Parameter</vt:lpstr>
      <vt:lpstr>Matlab Simulink Blocks</vt:lpstr>
      <vt:lpstr>Front right wheel</vt:lpstr>
      <vt:lpstr>Matlab Simulink Result</vt:lpstr>
      <vt:lpstr>Lotus result</vt:lpstr>
      <vt:lpstr>Matlab code and graph</vt:lpstr>
      <vt:lpstr>Chamber angle comparison (Lotus vs Matlab)</vt:lpstr>
      <vt:lpstr>Further Actions</vt:lpstr>
      <vt:lpstr>Thank you for your attention!</vt:lpstr>
    </vt:vector>
  </TitlesOfParts>
  <Company>Hochschule Esslingen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Seifer, Markus</dc:creator>
  <cp:lastModifiedBy>Stevano Zagoto</cp:lastModifiedBy>
  <cp:revision>186</cp:revision>
  <dcterms:created xsi:type="dcterms:W3CDTF">2017-11-22T09:42:13Z</dcterms:created>
  <dcterms:modified xsi:type="dcterms:W3CDTF">2020-07-01T18:51:41Z</dcterms:modified>
</cp:coreProperties>
</file>

<file path=docProps/thumbnail.jpeg>
</file>